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3" r:id="rId17"/>
    <p:sldId id="272" r:id="rId18"/>
    <p:sldId id="278" r:id="rId19"/>
    <p:sldId id="271" r:id="rId20"/>
    <p:sldId id="274" r:id="rId21"/>
    <p:sldId id="275" r:id="rId22"/>
    <p:sldId id="277" r:id="rId23"/>
    <p:sldId id="276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CC00"/>
    <a:srgbClr val="00FF00"/>
    <a:srgbClr val="99FF33"/>
    <a:srgbClr val="FFFF66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8000"/>
            </a:gs>
            <a:gs pos="50000">
              <a:srgbClr val="00CC00"/>
            </a:gs>
            <a:gs pos="100000">
              <a:srgbClr val="FFFF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17. 11. 2010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b="1" dirty="0" smtClean="0">
                <a:solidFill>
                  <a:schemeClr val="accent5">
                    <a:lumMod val="50000"/>
                  </a:schemeClr>
                </a:solidFill>
              </a:rPr>
              <a:t>Priprav si kartičky </a:t>
            </a:r>
          </a:p>
          <a:p>
            <a:endParaRPr lang="sk-SK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>
                <a:latin typeface="Arial Black" pitchFamily="34" charset="0"/>
              </a:rPr>
              <a:t>Ako poznáš vybrané slová po M?</a:t>
            </a:r>
            <a:endParaRPr lang="sk-SK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533400" y="44958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9600" dirty="0" smtClean="0">
                <a:latin typeface="Cooper Black" pitchFamily="18" charset="0"/>
                <a:ea typeface="+mj-ea"/>
                <a:cs typeface="+mj-cs"/>
              </a:rPr>
              <a:t>M</a:t>
            </a: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__</a:t>
            </a:r>
            <a:r>
              <a:rPr lang="sk-SK" sz="9600" dirty="0" err="1" smtClean="0">
                <a:latin typeface="Cooper Black" pitchFamily="18" charset="0"/>
                <a:ea typeface="+mj-ea"/>
                <a:cs typeface="+mj-cs"/>
              </a:rPr>
              <a:t>chal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pic>
        <p:nvPicPr>
          <p:cNvPr id="24578" name="Picture 2" descr="C:\Users\WVB-HPNTB1\AppData\Local\Microsoft\Windows\Temporary Internet Files\Content.IE5\VXDPEN14\MP900409710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304800"/>
            <a:ext cx="3368040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BlokTextu 5"/>
          <p:cNvSpPr txBox="1"/>
          <p:nvPr/>
        </p:nvSpPr>
        <p:spPr>
          <a:xfrm>
            <a:off x="3429000" y="44958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odom</a:t>
            </a: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__</a:t>
            </a:r>
            <a:r>
              <a:rPr lang="sk-SK" sz="9600" dirty="0" err="1" smtClean="0">
                <a:latin typeface="Cooper Black" pitchFamily="18" charset="0"/>
                <a:ea typeface="+mj-ea"/>
                <a:cs typeface="+mj-cs"/>
              </a:rPr>
              <a:t>kaj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800600" y="41148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y</a:t>
            </a:r>
          </a:p>
        </p:txBody>
      </p:sp>
      <p:pic>
        <p:nvPicPr>
          <p:cNvPr id="2050" name="Picture 2" descr="http://img.cas.sk/img/11/article/483201_kluc-aut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0" y="990600"/>
            <a:ext cx="5220510" cy="3067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m__</a:t>
            </a:r>
            <a:r>
              <a:rPr lang="sk-SK" sz="9600" dirty="0" err="1" smtClean="0">
                <a:latin typeface="Cooper Black" pitchFamily="18" charset="0"/>
                <a:ea typeface="+mj-ea"/>
                <a:cs typeface="+mj-cs"/>
              </a:rPr>
              <a:t>nce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657600" y="41910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i</a:t>
            </a:r>
          </a:p>
        </p:txBody>
      </p:sp>
      <p:pic>
        <p:nvPicPr>
          <p:cNvPr id="26626" name="Picture 2" descr="http://www.business-factory.cz/mince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BFBFD"/>
              </a:clrFrom>
              <a:clrTo>
                <a:srgbClr val="FBFBFD">
                  <a:alpha val="0"/>
                </a:srgbClr>
              </a:clrTo>
            </a:clrChange>
          </a:blip>
          <a:srcRect t="-1826"/>
          <a:stretch>
            <a:fillRect/>
          </a:stretch>
        </p:blipFill>
        <p:spPr bwMode="auto">
          <a:xfrm>
            <a:off x="2743200" y="381000"/>
            <a:ext cx="2998573" cy="4248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m__</a:t>
            </a:r>
            <a:r>
              <a:rPr lang="sk-SK" sz="9600" dirty="0" smtClean="0">
                <a:latin typeface="Cooper Black" pitchFamily="18" charset="0"/>
                <a:ea typeface="+mj-ea"/>
                <a:cs typeface="+mj-cs"/>
              </a:rPr>
              <a:t>to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962400" y="42672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ý</a:t>
            </a:r>
          </a:p>
        </p:txBody>
      </p:sp>
      <p:pic>
        <p:nvPicPr>
          <p:cNvPr id="1026" name="Picture 2" descr="http://i.idnes.cz/06/102/nesd/VSE1655fc_brana_fot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362200" y="685800"/>
            <a:ext cx="4724400" cy="3535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prem</a:t>
            </a: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__</a:t>
            </a:r>
            <a:r>
              <a:rPr lang="sk-SK" sz="9600" dirty="0" err="1" smtClean="0">
                <a:latin typeface="Cooper Black" pitchFamily="18" charset="0"/>
                <a:ea typeface="+mj-ea"/>
                <a:cs typeface="+mj-cs"/>
              </a:rPr>
              <a:t>slím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419600" y="42672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y</a:t>
            </a:r>
          </a:p>
        </p:txBody>
      </p:sp>
      <p:pic>
        <p:nvPicPr>
          <p:cNvPr id="25604" name="Picture 4" descr="http://img.blesk.cz/img/1/full/256194_zena-bolest-dutiny-hlav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90800" y="304800"/>
            <a:ext cx="4286250" cy="3962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m__</a:t>
            </a:r>
            <a:r>
              <a:rPr lang="sk-SK" sz="9600" dirty="0" smtClean="0">
                <a:latin typeface="Cooper Black" pitchFamily="18" charset="0"/>
                <a:ea typeface="+mj-ea"/>
                <a:cs typeface="+mj-cs"/>
              </a:rPr>
              <a:t>lá mama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209800" y="41148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i</a:t>
            </a:r>
          </a:p>
        </p:txBody>
      </p:sp>
      <p:pic>
        <p:nvPicPr>
          <p:cNvPr id="27649" name="Picture 1" descr="C:\Users\WVB-HPNTB1\AppData\Local\Microsoft\Windows\Temporary Internet Files\Content.IE5\A9ZSUM12\MP900423041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90800" y="381000"/>
            <a:ext cx="3962399" cy="396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9600" dirty="0" smtClean="0">
                <a:latin typeface="Cooper Black" pitchFamily="18" charset="0"/>
                <a:ea typeface="+mj-ea"/>
                <a:cs typeface="+mj-cs"/>
              </a:rPr>
              <a:t>M</a:t>
            </a: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__</a:t>
            </a:r>
            <a:r>
              <a:rPr kumimoji="0" lang="sk-SK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kulá</a:t>
            </a:r>
            <a:r>
              <a:rPr lang="sk-SK" sz="9600" noProof="0" dirty="0" err="1" smtClean="0">
                <a:latin typeface="Cooper Black" pitchFamily="18" charset="0"/>
                <a:ea typeface="+mj-ea"/>
                <a:cs typeface="+mj-cs"/>
              </a:rPr>
              <a:t>š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971800" y="40386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i</a:t>
            </a:r>
          </a:p>
        </p:txBody>
      </p:sp>
      <p:pic>
        <p:nvPicPr>
          <p:cNvPr id="28674" name="Picture 2" descr="C:\Users\WVB-HPNTB1\AppData\Local\Microsoft\Windows\Temporary Internet Files\Content.IE5\A9ZSUM12\MP900408889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600" y="304800"/>
            <a:ext cx="3810000" cy="3858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m__</a:t>
            </a:r>
            <a:r>
              <a:rPr lang="sk-SK" sz="9600" dirty="0" err="1" smtClean="0">
                <a:latin typeface="Cooper Black" pitchFamily="18" charset="0"/>
                <a:ea typeface="+mj-ea"/>
                <a:cs typeface="+mj-cs"/>
              </a:rPr>
              <a:t>nister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895600" y="411480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i</a:t>
            </a:r>
          </a:p>
        </p:txBody>
      </p:sp>
      <p:pic>
        <p:nvPicPr>
          <p:cNvPr id="29698" name="Picture 2" descr="http://www.minedu.sk/data/USERDATA/TlacoveInformacie/Veduci_predstavitelia/eugen-jurzyca-minedu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95600" y="457200"/>
            <a:ext cx="3062452" cy="3800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m__</a:t>
            </a:r>
            <a:r>
              <a:rPr lang="sk-SK" sz="8800" dirty="0" err="1" smtClean="0">
                <a:latin typeface="Cooper Black" pitchFamily="18" charset="0"/>
                <a:ea typeface="+mj-ea"/>
                <a:cs typeface="+mj-cs"/>
              </a:rPr>
              <a:t>lacik</a:t>
            </a:r>
            <a:endParaRPr kumimoji="0" lang="sk-SK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76600" y="41148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i</a:t>
            </a:r>
          </a:p>
        </p:txBody>
      </p:sp>
      <p:pic>
        <p:nvPicPr>
          <p:cNvPr id="35842" name="Picture 2" descr="http://static.zlacnene.sk/foto/vyrobky/477750/47773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80999"/>
            <a:ext cx="3810000" cy="3810001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410200" y="4191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Cooper Black" pitchFamily="18" charset="0"/>
              </a:rPr>
              <a:t>v</a:t>
            </a:r>
            <a:endParaRPr lang="sk-SK" sz="3200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kom__</a:t>
            </a:r>
            <a:r>
              <a:rPr lang="sk-SK" sz="9600" dirty="0" err="1" smtClean="0">
                <a:latin typeface="Cooper Black" pitchFamily="18" charset="0"/>
                <a:ea typeface="+mj-ea"/>
                <a:cs typeface="+mj-cs"/>
              </a:rPr>
              <a:t>n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181600" y="41148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í</a:t>
            </a:r>
          </a:p>
        </p:txBody>
      </p:sp>
      <p:pic>
        <p:nvPicPr>
          <p:cNvPr id="30721" name="Picture 1" descr="C:\Users\WVB-HPNTB1\AppData\Local\Microsoft\Windows\Temporary Internet Files\Content.IE5\VXDPEN14\MP900401905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09800" y="533400"/>
            <a:ext cx="4953000" cy="33007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>
            <a:spLocks noGrp="1"/>
          </p:cNvSpPr>
          <p:nvPr>
            <p:ph type="title"/>
          </p:nvPr>
        </p:nvSpPr>
        <p:spPr>
          <a:xfrm>
            <a:off x="533400" y="3886200"/>
            <a:ext cx="8229600" cy="2133600"/>
          </a:xfrm>
        </p:spPr>
        <p:txBody>
          <a:bodyPr>
            <a:noAutofit/>
          </a:bodyPr>
          <a:lstStyle/>
          <a:p>
            <a:r>
              <a:rPr lang="sk-SK" sz="9600" dirty="0" err="1" smtClean="0">
                <a:latin typeface="Cooper Black" pitchFamily="18" charset="0"/>
              </a:rPr>
              <a:t>m__dlo</a:t>
            </a:r>
            <a:endParaRPr lang="sk-SK" sz="9600" dirty="0">
              <a:latin typeface="Cooper Black" pitchFamily="18" charset="0"/>
            </a:endParaRPr>
          </a:p>
        </p:txBody>
      </p:sp>
      <p:pic>
        <p:nvPicPr>
          <p:cNvPr id="1028" name="Picture 4" descr="http://eshop.spelex.cz/pict/nexio66655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1295400"/>
            <a:ext cx="4648200" cy="2638168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3733800" y="41910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m__</a:t>
            </a:r>
            <a:r>
              <a:rPr lang="sk-SK" sz="9600" dirty="0" smtClean="0">
                <a:latin typeface="Cooper Black" pitchFamily="18" charset="0"/>
                <a:ea typeface="+mj-ea"/>
                <a:cs typeface="+mj-cs"/>
              </a:rPr>
              <a:t>sa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962400" y="41148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i</a:t>
            </a:r>
          </a:p>
        </p:txBody>
      </p:sp>
      <p:pic>
        <p:nvPicPr>
          <p:cNvPr id="31746" name="Picture 2" descr="C:\Users\WVB-HPNTB1\AppData\Local\Microsoft\Windows\Temporary Internet Files\Content.IE5\V0AGBUC8\MP900422822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7400" y="304800"/>
            <a:ext cx="4769427" cy="3886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um__</a:t>
            </a:r>
            <a:r>
              <a:rPr lang="sk-SK" sz="9600" dirty="0" err="1" smtClean="0">
                <a:latin typeface="Cooper Black" pitchFamily="18" charset="0"/>
                <a:ea typeface="+mj-ea"/>
                <a:cs typeface="+mj-cs"/>
              </a:rPr>
              <a:t>vadlo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352800" y="41910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y</a:t>
            </a:r>
          </a:p>
        </p:txBody>
      </p:sp>
      <p:pic>
        <p:nvPicPr>
          <p:cNvPr id="33796" name="Picture 4" descr="http://i.idnes.cz/06/123/gal/PET17fd8f_umyvadlo3sik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905000" y="457200"/>
            <a:ext cx="5029200" cy="3382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m__</a:t>
            </a:r>
            <a:r>
              <a:rPr lang="sk-SK" sz="8800" noProof="0" dirty="0" err="1" smtClean="0">
                <a:latin typeface="Cooper Black" pitchFamily="18" charset="0"/>
                <a:ea typeface="+mj-ea"/>
                <a:cs typeface="+mj-cs"/>
              </a:rPr>
              <a:t>krovlnka</a:t>
            </a:r>
            <a:endParaRPr kumimoji="0" lang="sk-SK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2057400" y="41910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i</a:t>
            </a:r>
          </a:p>
        </p:txBody>
      </p:sp>
      <p:pic>
        <p:nvPicPr>
          <p:cNvPr id="34818" name="Picture 2" descr="http://www.jps.cz/novinky/PanasonicMikrovlnk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533400"/>
            <a:ext cx="5105400" cy="3664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um__</a:t>
            </a:r>
            <a:r>
              <a:rPr lang="sk-SK" sz="9600" dirty="0" smtClean="0">
                <a:latin typeface="Cooper Black" pitchFamily="18" charset="0"/>
                <a:ea typeface="+mj-ea"/>
                <a:cs typeface="+mj-cs"/>
              </a:rPr>
              <a:t>vanie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429000" y="41910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ý</a:t>
            </a:r>
          </a:p>
        </p:txBody>
      </p:sp>
      <p:pic>
        <p:nvPicPr>
          <p:cNvPr id="32770" name="Picture 2" descr="https://www.cee.siemens.com/web/slovakia/sk/corporate/portal/press/domace-spotrebice/PublishingImages/2007-02-20-siemens-umyvacka-s-funkciou-variospeed_2000001588266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0"/>
            <a:ext cx="3710066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kam__</a:t>
            </a:r>
            <a:r>
              <a:rPr lang="sk-SK" sz="8800" noProof="0" dirty="0" err="1" smtClean="0">
                <a:latin typeface="Cooper Black" pitchFamily="18" charset="0"/>
                <a:ea typeface="+mj-ea"/>
                <a:cs typeface="+mj-cs"/>
              </a:rPr>
              <a:t>ón</a:t>
            </a:r>
            <a:endParaRPr kumimoji="0" lang="sk-SK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724400" y="41148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i</a:t>
            </a:r>
          </a:p>
        </p:txBody>
      </p:sp>
      <p:pic>
        <p:nvPicPr>
          <p:cNvPr id="37890" name="Picture 2" descr="C:\Users\WVB-HPNTB1\AppData\Local\Microsoft\Windows\Temporary Internet Files\Content.IE5\3Y58TQWF\MP900401492[1].jpg"/>
          <p:cNvPicPr>
            <a:picLocks noChangeAspect="1" noChangeArrowheads="1"/>
          </p:cNvPicPr>
          <p:nvPr/>
        </p:nvPicPr>
        <p:blipFill>
          <a:blip r:embed="rId2" cstate="print"/>
          <a:srcRect t="36937"/>
          <a:stretch>
            <a:fillRect/>
          </a:stretch>
        </p:blipFill>
        <p:spPr bwMode="auto">
          <a:xfrm>
            <a:off x="1371600" y="914400"/>
            <a:ext cx="6708826" cy="2819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šm__</a:t>
            </a:r>
            <a:r>
              <a:rPr lang="sk-SK" sz="8800" noProof="0" dirty="0" err="1" smtClean="0">
                <a:latin typeface="Cooper Black" pitchFamily="18" charset="0"/>
                <a:ea typeface="+mj-ea"/>
                <a:cs typeface="+mj-cs"/>
              </a:rPr>
              <a:t>kalka</a:t>
            </a:r>
            <a:endParaRPr kumimoji="0" lang="sk-SK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76600" y="40386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ý</a:t>
            </a:r>
          </a:p>
        </p:txBody>
      </p:sp>
      <p:pic>
        <p:nvPicPr>
          <p:cNvPr id="38914" name="Picture 2" descr="C:\Users\WVB-HPNTB1\AppData\Local\Microsoft\Windows\Temporary Internet Files\Content.IE5\V0AGBUC8\MP900423124[1].jpg"/>
          <p:cNvPicPr>
            <a:picLocks noChangeAspect="1" noChangeArrowheads="1"/>
          </p:cNvPicPr>
          <p:nvPr/>
        </p:nvPicPr>
        <p:blipFill>
          <a:blip r:embed="rId2" cstate="print"/>
          <a:srcRect t="41111" r="1206"/>
          <a:stretch>
            <a:fillRect/>
          </a:stretch>
        </p:blipFill>
        <p:spPr bwMode="auto">
          <a:xfrm>
            <a:off x="2438400" y="457200"/>
            <a:ext cx="4054415" cy="3581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m__</a:t>
            </a:r>
            <a:r>
              <a:rPr lang="sk-SK" sz="8800" dirty="0" err="1" smtClean="0">
                <a:latin typeface="Cooper Black" pitchFamily="18" charset="0"/>
                <a:ea typeface="+mj-ea"/>
                <a:cs typeface="+mj-cs"/>
              </a:rPr>
              <a:t>lacik</a:t>
            </a:r>
            <a:endParaRPr kumimoji="0" lang="sk-SK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276600" y="41148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i</a:t>
            </a:r>
          </a:p>
        </p:txBody>
      </p:sp>
      <p:pic>
        <p:nvPicPr>
          <p:cNvPr id="35842" name="Picture 2" descr="http://static.zlacnene.sk/foto/vyrobky/477750/47773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80999"/>
            <a:ext cx="3810000" cy="3810001"/>
          </a:xfrm>
          <a:prstGeom prst="rect">
            <a:avLst/>
          </a:prstGeom>
          <a:noFill/>
        </p:spPr>
      </p:pic>
      <p:sp>
        <p:nvSpPr>
          <p:cNvPr id="6" name="BlokTextu 5"/>
          <p:cNvSpPr txBox="1"/>
          <p:nvPr/>
        </p:nvSpPr>
        <p:spPr>
          <a:xfrm>
            <a:off x="5410200" y="419100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smtClean="0">
                <a:latin typeface="Cooper Black" pitchFamily="18" charset="0"/>
              </a:rPr>
              <a:t>v</a:t>
            </a:r>
            <a:endParaRPr lang="sk-SK" sz="3200" dirty="0">
              <a:latin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zm__</a:t>
            </a:r>
            <a:r>
              <a:rPr lang="sk-SK" sz="8800" noProof="0" dirty="0" err="1" smtClean="0">
                <a:latin typeface="Cooper Black" pitchFamily="18" charset="0"/>
                <a:ea typeface="+mj-ea"/>
                <a:cs typeface="+mj-cs"/>
              </a:rPr>
              <a:t>ja</a:t>
            </a:r>
            <a:endParaRPr kumimoji="0" lang="sk-SK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572000" y="41148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i</a:t>
            </a:r>
          </a:p>
        </p:txBody>
      </p:sp>
      <p:pic>
        <p:nvPicPr>
          <p:cNvPr id="40962" name="Picture 2" descr="http://www.blogi.szkolazklasa.pl/privefiles/blog-73/zm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609600"/>
            <a:ext cx="4006801" cy="3590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m__</a:t>
            </a:r>
            <a:r>
              <a:rPr lang="sk-SK" sz="8800" noProof="0" dirty="0" err="1" smtClean="0">
                <a:latin typeface="Cooper Black" pitchFamily="18" charset="0"/>
                <a:ea typeface="+mj-ea"/>
                <a:cs typeface="+mj-cs"/>
              </a:rPr>
              <a:t>kal</a:t>
            </a:r>
            <a:r>
              <a:rPr lang="sk-SK" sz="8800" noProof="0" dirty="0" smtClean="0">
                <a:latin typeface="Cooper Black" pitchFamily="18" charset="0"/>
                <a:ea typeface="+mj-ea"/>
                <a:cs typeface="+mj-cs"/>
              </a:rPr>
              <a:t> </a:t>
            </a:r>
            <a:endParaRPr kumimoji="0" lang="sk-SK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733800" y="40386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y</a:t>
            </a:r>
          </a:p>
        </p:txBody>
      </p:sp>
      <p:pic>
        <p:nvPicPr>
          <p:cNvPr id="39938" name="Picture 2" descr="http://img.fler.cz/products/d2/6/0/60260/874797/1274529590.247-ddc5c6f0beaebcd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81000"/>
            <a:ext cx="3505200" cy="3505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m__</a:t>
            </a:r>
            <a:r>
              <a:rPr lang="sk-SK" sz="8800" dirty="0" smtClean="0">
                <a:latin typeface="Cooper Black" pitchFamily="18" charset="0"/>
                <a:ea typeface="+mj-ea"/>
                <a:cs typeface="+mj-cs"/>
              </a:rPr>
              <a:t>ho</a:t>
            </a:r>
            <a:r>
              <a:rPr lang="sk-SK" sz="8800" noProof="0" dirty="0" smtClean="0">
                <a:latin typeface="Cooper Black" pitchFamily="18" charset="0"/>
                <a:ea typeface="+mj-ea"/>
                <a:cs typeface="+mj-cs"/>
              </a:rPr>
              <a:t>l sa </a:t>
            </a:r>
            <a:endParaRPr kumimoji="0" lang="sk-SK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124200" y="41148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i</a:t>
            </a:r>
          </a:p>
        </p:txBody>
      </p:sp>
      <p:pic>
        <p:nvPicPr>
          <p:cNvPr id="43010" name="Picture 2" descr="http://t3.gstatic.com/images?q=tbn:Bi3noWkbqjEjpM:http://img259.imageshack.us/img259/5546/motyl2qz1.jpg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609600"/>
            <a:ext cx="4343400" cy="3253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4"/>
          <p:cNvSpPr txBox="1">
            <a:spLocks/>
          </p:cNvSpPr>
          <p:nvPr/>
        </p:nvSpPr>
        <p:spPr>
          <a:xfrm>
            <a:off x="533400" y="38862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kom__</a:t>
            </a:r>
            <a:r>
              <a:rPr lang="sk-SK" sz="9600" dirty="0" err="1" smtClean="0">
                <a:latin typeface="Cooper Black" pitchFamily="18" charset="0"/>
                <a:ea typeface="+mj-ea"/>
                <a:cs typeface="+mj-cs"/>
              </a:rPr>
              <a:t>nár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pic>
        <p:nvPicPr>
          <p:cNvPr id="15362" name="Picture 2" descr="http://www.istp.sk/ktp/povolania/182-kominar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67000" y="228600"/>
            <a:ext cx="3962400" cy="3657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BlokTextu 5"/>
          <p:cNvSpPr txBox="1"/>
          <p:nvPr/>
        </p:nvSpPr>
        <p:spPr>
          <a:xfrm>
            <a:off x="4495800" y="38100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3276600" y="41148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ý</a:t>
            </a:r>
          </a:p>
        </p:txBody>
      </p:sp>
      <p:sp>
        <p:nvSpPr>
          <p:cNvPr id="2" name="Nadpis 4"/>
          <p:cNvSpPr txBox="1">
            <a:spLocks/>
          </p:cNvSpPr>
          <p:nvPr/>
        </p:nvSpPr>
        <p:spPr>
          <a:xfrm>
            <a:off x="457200" y="41148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8800" noProof="0" dirty="0" err="1" smtClean="0">
                <a:latin typeface="Cooper Black" pitchFamily="18" charset="0"/>
                <a:ea typeface="+mj-ea"/>
                <a:cs typeface="+mj-cs"/>
              </a:rPr>
              <a:t>ˇm</a:t>
            </a:r>
            <a:r>
              <a:rPr kumimoji="0" lang="sk-SK" sz="8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__</a:t>
            </a:r>
            <a:r>
              <a:rPr lang="sk-SK" sz="8800" noProof="0" dirty="0" err="1" smtClean="0">
                <a:latin typeface="Cooper Black" pitchFamily="18" charset="0"/>
                <a:ea typeface="+mj-ea"/>
                <a:cs typeface="+mj-cs"/>
              </a:rPr>
              <a:t>kanie</a:t>
            </a:r>
            <a:r>
              <a:rPr lang="sk-SK" sz="8800" noProof="0" dirty="0" smtClean="0">
                <a:latin typeface="Cooper Black" pitchFamily="18" charset="0"/>
                <a:ea typeface="+mj-ea"/>
                <a:cs typeface="+mj-cs"/>
              </a:rPr>
              <a:t> </a:t>
            </a:r>
            <a:endParaRPr kumimoji="0" lang="sk-SK" sz="8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447800" y="4114800"/>
            <a:ext cx="76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8800" b="1" dirty="0" smtClean="0">
                <a:latin typeface="Cooper Black" pitchFamily="18" charset="0"/>
              </a:rPr>
              <a:t>z</a:t>
            </a:r>
            <a:endParaRPr lang="sk-SK" sz="8800" b="1" dirty="0">
              <a:latin typeface="Cooper Black" pitchFamily="18" charset="0"/>
            </a:endParaRPr>
          </a:p>
        </p:txBody>
      </p:sp>
      <p:pic>
        <p:nvPicPr>
          <p:cNvPr id="44038" name="Picture 6" descr="http://img.zoznamtovaru.sk/direct/iR/importprodukt-orig/631/631fd735d9bb480f6cff34a5d6ccd52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081" t="-1806"/>
          <a:stretch>
            <a:fillRect/>
          </a:stretch>
        </p:blipFill>
        <p:spPr bwMode="auto">
          <a:xfrm>
            <a:off x="3200400" y="304800"/>
            <a:ext cx="3159031" cy="429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7"/>
          <p:cNvSpPr txBox="1">
            <a:spLocks/>
          </p:cNvSpPr>
          <p:nvPr/>
        </p:nvSpPr>
        <p:spPr>
          <a:xfrm>
            <a:off x="381000" y="2971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veuse" pitchFamily="2" charset="-18"/>
                <a:ea typeface="+mj-ea"/>
                <a:cs typeface="+mj-cs"/>
              </a:rPr>
              <a:t>Veľa šťastia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veuse" pitchFamily="2" charset="-18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Metodická poznámka: </a:t>
            </a:r>
            <a:endParaRPr kumimoji="0" lang="sk-SK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1371600" y="1371600"/>
            <a:ext cx="6858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sk-SK" dirty="0" smtClean="0"/>
              <a:t>Pripravte si vopred kartičky na didaktickú hru ( kartičky </a:t>
            </a:r>
            <a:r>
              <a:rPr lang="sk-SK" dirty="0" err="1" smtClean="0"/>
              <a:t>i-y</a:t>
            </a:r>
            <a:r>
              <a:rPr lang="sk-SK" dirty="0" smtClean="0"/>
              <a:t>, </a:t>
            </a:r>
            <a:r>
              <a:rPr lang="sk-SK" dirty="0" err="1" smtClean="0"/>
              <a:t>í-ý</a:t>
            </a:r>
            <a:r>
              <a:rPr lang="sk-SK" dirty="0" smtClean="0"/>
              <a:t>) , aby mali dlhšiu životnosť, vytlačte ich na tvrdší papier, prípadne ich zalaminujte.  </a:t>
            </a:r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>
              <a:buAutoNum type="arabicPeriod"/>
            </a:pPr>
            <a:r>
              <a:rPr lang="sk-SK" dirty="0" smtClean="0"/>
              <a:t>Listujte prezentáciu. Na kliknutie sa ukazuje správne riešenie. </a:t>
            </a:r>
          </a:p>
          <a:p>
            <a:pPr marL="342900" indent="-342900">
              <a:buAutoNum type="arabicPeriod"/>
            </a:pPr>
            <a:endParaRPr lang="sk-SK" dirty="0" smtClean="0"/>
          </a:p>
          <a:p>
            <a:pPr marL="342900" indent="-342900"/>
            <a:r>
              <a:rPr lang="sk-SK" dirty="0" smtClean="0"/>
              <a:t>	Prezentácia ponúka 30 slov. </a:t>
            </a:r>
          </a:p>
          <a:p>
            <a:pPr marL="342900" indent="-342900"/>
            <a:r>
              <a:rPr lang="sk-SK" dirty="0" smtClean="0"/>
              <a:t>	</a:t>
            </a:r>
          </a:p>
          <a:p>
            <a:pPr marL="342900" indent="-342900"/>
            <a:r>
              <a:rPr lang="sk-SK" dirty="0" smtClean="0"/>
              <a:t>	Hodnotenie: </a:t>
            </a:r>
          </a:p>
          <a:p>
            <a:pPr marL="342900" indent="-342900"/>
            <a:r>
              <a:rPr lang="sk-SK" dirty="0" smtClean="0"/>
              <a:t>	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/>
        </p:nvGraphicFramePr>
        <p:xfrm>
          <a:off x="1752600" y="3962400"/>
          <a:ext cx="6096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0 – 3</a:t>
                      </a:r>
                      <a:r>
                        <a:rPr lang="sk-SK" baseline="0" dirty="0" smtClean="0"/>
                        <a:t> ch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100 - 90%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4 - 7 ch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89</a:t>
                      </a:r>
                      <a:r>
                        <a:rPr lang="sk-SK" baseline="0" dirty="0" smtClean="0"/>
                        <a:t> </a:t>
                      </a:r>
                      <a:r>
                        <a:rPr lang="sk-SK" dirty="0" smtClean="0"/>
                        <a:t>- 76%</a:t>
                      </a:r>
                      <a:r>
                        <a:rPr lang="sk-SK" baseline="0" dirty="0" smtClean="0"/>
                        <a:t>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8- 15 ch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75  - 50%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3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16 – 22</a:t>
                      </a:r>
                      <a:r>
                        <a:rPr lang="sk-SK" baseline="0" dirty="0" smtClean="0"/>
                        <a:t> ch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49 – 25% 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4</a:t>
                      </a:r>
                      <a:endParaRPr lang="sk-SK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23- 30 ch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24 – 0%</a:t>
                      </a:r>
                      <a:endParaRPr lang="sk-S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 smtClean="0"/>
                        <a:t>5</a:t>
                      </a:r>
                      <a:endParaRPr lang="sk-SK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m__</a:t>
            </a:r>
            <a:r>
              <a:rPr lang="sk-SK" sz="9600" noProof="0" dirty="0" err="1" smtClean="0">
                <a:latin typeface="Cooper Black" pitchFamily="18" charset="0"/>
                <a:ea typeface="+mj-ea"/>
                <a:cs typeface="+mj-cs"/>
              </a:rPr>
              <a:t>š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pic>
        <p:nvPicPr>
          <p:cNvPr id="16386" name="Picture 2" descr="C:\Users\WVB-HPNTB1\AppData\Local\Microsoft\Windows\Temporary Internet Files\Content.IE5\V0AGBUC8\MP900433098[1]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3178770" y="-359370"/>
            <a:ext cx="3338512" cy="5124052"/>
          </a:xfrm>
          <a:prstGeom prst="rect">
            <a:avLst/>
          </a:prstGeom>
          <a:noFill/>
        </p:spPr>
      </p:pic>
      <p:sp>
        <p:nvSpPr>
          <p:cNvPr id="4" name="BlokTextu 3"/>
          <p:cNvSpPr txBox="1"/>
          <p:nvPr/>
        </p:nvSpPr>
        <p:spPr>
          <a:xfrm>
            <a:off x="4343400" y="41910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priem__</a:t>
            </a:r>
            <a:r>
              <a:rPr lang="sk-SK" sz="9600" dirty="0" err="1" smtClean="0">
                <a:latin typeface="Cooper Black" pitchFamily="18" charset="0"/>
                <a:ea typeface="+mj-ea"/>
                <a:cs typeface="+mj-cs"/>
              </a:rPr>
              <a:t>sel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pic>
        <p:nvPicPr>
          <p:cNvPr id="17410" name="Picture 2" descr="http://www.webnoviny.sk/fotografia/22641/velka/priemyse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28800" y="457200"/>
            <a:ext cx="5524500" cy="3619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BlokTextu 4"/>
          <p:cNvSpPr txBox="1"/>
          <p:nvPr/>
        </p:nvSpPr>
        <p:spPr>
          <a:xfrm>
            <a:off x="5181600" y="41910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9600" dirty="0" smtClean="0">
                <a:latin typeface="Cooper Black" pitchFamily="18" charset="0"/>
                <a:ea typeface="+mj-ea"/>
                <a:cs typeface="+mj-cs"/>
              </a:rPr>
              <a:t>M</a:t>
            </a: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__</a:t>
            </a:r>
            <a:r>
              <a:rPr lang="sk-SK" sz="9600" dirty="0" err="1" smtClean="0">
                <a:latin typeface="Cooper Black" pitchFamily="18" charset="0"/>
                <a:ea typeface="+mj-ea"/>
                <a:cs typeface="+mj-cs"/>
              </a:rPr>
              <a:t>lka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657600" y="41910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i</a:t>
            </a:r>
          </a:p>
        </p:txBody>
      </p:sp>
      <p:pic>
        <p:nvPicPr>
          <p:cNvPr id="18434" name="Picture 2" descr="C:\Users\WVB-HPNTB1\AppData\Local\Microsoft\Windows\Temporary Internet Files\Content.IE5\VXDPEN14\MP900409499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19400" y="609600"/>
            <a:ext cx="3581400" cy="3581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km__</a:t>
            </a:r>
            <a:r>
              <a:rPr lang="sk-SK" sz="9600" dirty="0" err="1" smtClean="0">
                <a:latin typeface="Cooper Black" pitchFamily="18" charset="0"/>
                <a:ea typeface="+mj-ea"/>
                <a:cs typeface="+mj-cs"/>
              </a:rPr>
              <a:t>n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4800600" y="41148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í</a:t>
            </a:r>
          </a:p>
        </p:txBody>
      </p:sp>
      <p:pic>
        <p:nvPicPr>
          <p:cNvPr id="20482" name="Picture 2" descr="http://www.koreni.cz/photos/jednodruhove/cumin_c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914400"/>
            <a:ext cx="3200400" cy="32004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9600" dirty="0" smtClean="0">
                <a:latin typeface="Cooper Black" pitchFamily="18" charset="0"/>
                <a:ea typeface="+mj-ea"/>
                <a:cs typeface="+mj-cs"/>
              </a:rPr>
              <a:t>M</a:t>
            </a: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__</a:t>
            </a:r>
            <a:r>
              <a:rPr lang="sk-SK" sz="9600" dirty="0" err="1" smtClean="0">
                <a:latin typeface="Cooper Black" pitchFamily="18" charset="0"/>
                <a:ea typeface="+mj-ea"/>
                <a:cs typeface="+mj-cs"/>
              </a:rPr>
              <a:t>java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3352800" y="41148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y</a:t>
            </a:r>
          </a:p>
        </p:txBody>
      </p:sp>
      <p:pic>
        <p:nvPicPr>
          <p:cNvPr id="19458" name="Picture 2" descr="http://myjava-archiv.lmdizajn.com/pictures/mapa5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52600" y="914400"/>
            <a:ext cx="5486400" cy="3000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4"/>
          <p:cNvSpPr txBox="1">
            <a:spLocks/>
          </p:cNvSpPr>
          <p:nvPr/>
        </p:nvSpPr>
        <p:spPr>
          <a:xfrm>
            <a:off x="457200" y="4191000"/>
            <a:ext cx="8229600" cy="2133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oper Black" pitchFamily="18" charset="0"/>
                <a:ea typeface="+mj-ea"/>
                <a:cs typeface="+mj-cs"/>
              </a:rPr>
              <a:t>kom__</a:t>
            </a:r>
            <a:r>
              <a:rPr lang="sk-SK" sz="9600" dirty="0" err="1" smtClean="0">
                <a:latin typeface="Cooper Black" pitchFamily="18" charset="0"/>
                <a:ea typeface="+mj-ea"/>
                <a:cs typeface="+mj-cs"/>
              </a:rPr>
              <a:t>k</a:t>
            </a:r>
            <a:endParaRPr kumimoji="0" lang="sk-SK" sz="9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oper Black" pitchFamily="18" charset="0"/>
              <a:ea typeface="+mj-ea"/>
              <a:cs typeface="+mj-cs"/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105400" y="4114800"/>
            <a:ext cx="106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9600" dirty="0" smtClean="0">
                <a:solidFill>
                  <a:srgbClr val="FF3300"/>
                </a:solidFill>
                <a:latin typeface="Cooper Black" pitchFamily="18" charset="0"/>
                <a:ea typeface="+mj-ea"/>
                <a:cs typeface="+mj-cs"/>
              </a:rPr>
              <a:t>i</a:t>
            </a:r>
          </a:p>
        </p:txBody>
      </p:sp>
      <p:pic>
        <p:nvPicPr>
          <p:cNvPr id="21508" name="Picture 4" descr="http://oldclassicmovies.net/wp-content/uploads/2010/02/charlie-chaplin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457200"/>
            <a:ext cx="3933825" cy="3672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219</Words>
  <Application>Microsoft Office PowerPoint</Application>
  <PresentationFormat>Prezentácia na obrazovke (4:3)</PresentationFormat>
  <Paragraphs>88</Paragraphs>
  <Slides>32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32</vt:i4>
      </vt:variant>
    </vt:vector>
  </HeadingPairs>
  <TitlesOfParts>
    <vt:vector size="33" baseType="lpstr">
      <vt:lpstr>Motív Office</vt:lpstr>
      <vt:lpstr>Ako poznáš vybrané slová po M?</vt:lpstr>
      <vt:lpstr>m__dlo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  <vt:lpstr>Snímka 16</vt:lpstr>
      <vt:lpstr>Snímka 17</vt:lpstr>
      <vt:lpstr>Snímka 18</vt:lpstr>
      <vt:lpstr>Snímka 19</vt:lpstr>
      <vt:lpstr>Snímka 20</vt:lpstr>
      <vt:lpstr>Snímka 21</vt:lpstr>
      <vt:lpstr>Snímka 22</vt:lpstr>
      <vt:lpstr>Snímka 23</vt:lpstr>
      <vt:lpstr>Snímka 24</vt:lpstr>
      <vt:lpstr>Snímka 25</vt:lpstr>
      <vt:lpstr>Snímka 26</vt:lpstr>
      <vt:lpstr>Snímka 27</vt:lpstr>
      <vt:lpstr>Snímka 28</vt:lpstr>
      <vt:lpstr>Snímka 29</vt:lpstr>
      <vt:lpstr>Snímka 30</vt:lpstr>
      <vt:lpstr>Snímka 31</vt:lpstr>
      <vt:lpstr>Snímka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poznáš vybrané slová po M?</dc:title>
  <dc:creator>Denisa</dc:creator>
  <cp:lastModifiedBy>WVB-HPNTB1</cp:lastModifiedBy>
  <cp:revision>22</cp:revision>
  <dcterms:created xsi:type="dcterms:W3CDTF">2010-11-07T13:59:04Z</dcterms:created>
  <dcterms:modified xsi:type="dcterms:W3CDTF">2010-11-17T15:31:25Z</dcterms:modified>
</cp:coreProperties>
</file>